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7" r:id="rId12"/>
    <p:sldId id="276" r:id="rId13"/>
    <p:sldId id="278" r:id="rId14"/>
    <p:sldId id="274" r:id="rId15"/>
    <p:sldId id="275" r:id="rId16"/>
    <p:sldId id="268" r:id="rId17"/>
    <p:sldId id="269" r:id="rId18"/>
    <p:sldId id="272" r:id="rId19"/>
    <p:sldId id="270" r:id="rId20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9" d="100"/>
          <a:sy n="99" d="100"/>
        </p:scale>
        <p:origin x="-528" y="-5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F8AA532-0608-41AF-B981-9E37F6E54181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37F0A80-A0CA-486E-8040-2F030BD994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7532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62CA549-322B-4DBB-A4E0-49E4E3C345F6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B9B05-4BBD-4FF8-8D0D-27CB1318883D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830B6-A3A5-4518-89AA-8D2AFE32B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8632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7FBFE-D9AD-4891-AAE7-732550760DA7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F455F-6F31-4024-9A89-A70A5634D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8632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0D6B6-00E1-4001-BA5A-52903280760C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91198-C31C-4A15-A719-8718A20784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8632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7DE3C-92E0-4A46-8C84-1397E3F0BCA1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A7363-115E-42AF-806B-4EC6DF9E6B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8632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C15E2-601D-44AC-A0F5-A4EBDBDDA5AB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C444B-40D9-497D-976A-DE6ED6FD91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8632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DB358-F868-4FAA-A38E-436EC7BF55C2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3BC35-3E51-448B-B10F-EB89665F6C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8632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467E3-BA13-452B-99BA-9ADA78C39980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72C7B-395A-4CB7-A122-81464E3CB2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8632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45FD2-FA3B-42DC-B194-517004F0235E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511C2-AAB9-4C9D-B3DE-59792E1DAA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8632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CED34-A7DE-493D-9F28-2C8BC9117C77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0BB44-C389-4D50-B16E-8670DD4CEF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8632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E80D5-4BEE-46D7-B137-96848BEDF752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8F5DC-C2F5-4953-BFB4-E472C9B6CD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8632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829D6-6B5E-4859-B626-5AD217E3D96D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380B8-F094-48FA-A3EB-CC3CD36A50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8632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53C2D-7DE3-4A0F-A0BC-9C7E3B470064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8CFB5-8DEC-4C67-8E41-821DB99BBE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8632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CADBA-B9C7-4521-AB53-DEE170038CA7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269D0-3AF5-433E-B006-CE53D7E31F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8632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ECC9C-D441-412E-A870-F899943732C7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EFEDE-894D-4B24-ABF8-F7C086DEC1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8632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0F88D-A676-4349-BE92-8227252FBA43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03EAB-0BA0-4014-9E7D-F36B14BD2C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8632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02F6D-69FD-4882-A395-0AE707B28039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BA0CB-F124-4644-A660-17BBC2F4C8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8632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9DE7C-B817-4FCE-8DA2-DAD491E66662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4424E-0AC7-4121-B24E-A0E4D736DC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8632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457C2-7D0F-4DE0-BC1F-814DE923C35A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50B64-BB13-457F-80D0-D889C27EC8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8632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1DCBD-3168-4B63-987B-489038D36F03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D6FC0-BF16-432E-A999-5B30932DD6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8632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D5B47-B9DD-4F7B-9EDA-FD80A379C5D6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0A41F-86D8-4044-87FF-7150D9DCBA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8632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1FAEA-2360-4AA9-8055-0B2DE32344E5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6A7DD-93CE-43F1-9975-D4FD0910AF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8632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8F5B3-6424-4235-AB11-D1E0D73033B5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ED688-816C-43AF-9B95-882A7AEA77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8632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3A017FC-2C5A-4169-A881-28C0DA660B7F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6A5110F-29BA-4285-8FB3-DE6AD0224F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ransition spd="med" advClick="0" advTm="8632"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D1EF0AD9-B37A-4B72-90B8-C8D96E429702}" type="datetimeFigureOut">
              <a:rPr lang="ru-RU"/>
              <a:pPr>
                <a:defRPr/>
              </a:pPr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5D00B5EB-EC89-4DF6-8AD6-B1C2D84218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ransition spd="med" advClick="0" advTm="8632"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jpeg"/><Relationship Id="rId11" Type="http://schemas.openxmlformats.org/officeDocument/2006/relationships/image" Target="../media/image36.pn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540568" y="-308570"/>
            <a:ext cx="10441160" cy="5598622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-412304" y="-308570"/>
            <a:ext cx="10112624" cy="5882877"/>
          </a:xfrm>
          <a:effectLst>
            <a:softEdge rad="635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-972616" y="1747279"/>
            <a:ext cx="11089232" cy="13937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i="1" dirty="0">
                <a:solidFill>
                  <a:srgbClr val="0070C0"/>
                </a:solidFill>
                <a:latin typeface="Gabriola" pitchFamily="82" charset="0"/>
              </a:rPr>
              <a:t>Родной язык </a:t>
            </a:r>
            <a:r>
              <a:rPr lang="ru-RU" sz="6600" b="1" i="1" dirty="0" smtClean="0">
                <a:solidFill>
                  <a:srgbClr val="0070C0"/>
                </a:solidFill>
                <a:latin typeface="Gabriola" pitchFamily="82" charset="0"/>
              </a:rPr>
              <a:t>ничем не заменимый</a:t>
            </a:r>
            <a:endParaRPr lang="ru-RU" sz="6600" b="1" i="1" dirty="0">
              <a:solidFill>
                <a:srgbClr val="0070C0"/>
              </a:solidFill>
              <a:latin typeface="Gabriola" pitchFamily="82" charset="0"/>
            </a:endParaRPr>
          </a:p>
        </p:txBody>
      </p:sp>
    </p:spTree>
  </p:cSld>
  <p:clrMapOvr>
    <a:masterClrMapping/>
  </p:clrMapOvr>
  <p:transition spd="med" advClick="0" advTm="5966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0"/>
            <a:ext cx="6744000" cy="505800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5161601"/>
      </p:ext>
    </p:extLst>
  </p:cSld>
  <p:clrMapOvr>
    <a:masterClrMapping/>
  </p:clrMapOvr>
  <p:transition spd="med" advClick="0" advTm="12719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175" y="555625"/>
            <a:ext cx="4608513" cy="439261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buFont typeface="Arial" charset="0"/>
              <a:buNone/>
            </a:pPr>
            <a:r>
              <a:rPr lang="ru-RU" sz="1800" smtClean="0">
                <a:latin typeface="Gabriola"/>
              </a:rPr>
              <a:t>      </a:t>
            </a:r>
            <a:r>
              <a:rPr lang="ru-RU" sz="1800" smtClean="0">
                <a:solidFill>
                  <a:schemeClr val="bg1"/>
                </a:solidFill>
                <a:latin typeface="Gabriola"/>
              </a:rPr>
              <a:t>Разве наш язык по богатству можно сравнить с любым иностранным? Там всё – вундербар, или «о-кэй!» – «А наша русская зима?» - «о-кэй!» – «А наши девушки?» Всё равно «о-кэй!».</a:t>
            </a:r>
          </a:p>
          <a:p>
            <a:pPr marL="0" indent="0" algn="ctr">
              <a:lnSpc>
                <a:spcPct val="90000"/>
              </a:lnSpc>
              <a:buFont typeface="Arial" charset="0"/>
              <a:buNone/>
            </a:pPr>
            <a:r>
              <a:rPr lang="ru-RU" sz="1800" smtClean="0">
                <a:solidFill>
                  <a:schemeClr val="bg1"/>
                </a:solidFill>
                <a:latin typeface="Gabriola"/>
              </a:rPr>
              <a:t>      Нет, брат, ни одному иностранцу никогда не выучиться настоящему русскому языку! Это всё запоминается с детства. У них о-кэй, вундербар, а у нас это двадцать слов с различными оттенками найдётся: чудесно, обворожительно, прекрасно, великолепно, сказочно, бесподобно, восхитительно, изумительно, и Бог знает ещё сколько!</a:t>
            </a:r>
          </a:p>
          <a:p>
            <a:pPr marL="0" indent="0" algn="ctr">
              <a:lnSpc>
                <a:spcPct val="90000"/>
              </a:lnSpc>
              <a:buFont typeface="Arial" charset="0"/>
              <a:buNone/>
            </a:pPr>
            <a:r>
              <a:rPr lang="ru-RU" sz="1800" smtClean="0">
                <a:solidFill>
                  <a:schemeClr val="bg1"/>
                </a:solidFill>
                <a:latin typeface="Gabriola"/>
              </a:rPr>
              <a:t>С. Есенин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1396557">
            <a:off x="796427" y="728174"/>
            <a:ext cx="3342076" cy="359314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HeroicExtremeRightFacing"/>
            <a:lightRig rig="threePt" dir="t"/>
          </a:scene3d>
          <a:sp3d/>
        </p:spPr>
      </p:pic>
    </p:spTree>
  </p:cSld>
  <p:clrMapOvr>
    <a:masterClrMapping/>
  </p:clrMapOvr>
  <p:transition spd="med" advClick="0" advTm="27735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175" y="555625"/>
            <a:ext cx="4608513" cy="439261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buFont typeface="Arial" charset="0"/>
              <a:buNone/>
            </a:pPr>
            <a:r>
              <a:rPr lang="ru-RU" sz="1800" dirty="0" smtClean="0">
                <a:latin typeface="Gabriola"/>
              </a:rPr>
              <a:t>      </a:t>
            </a:r>
            <a:endParaRPr lang="ru-RU" sz="1800" dirty="0" smtClean="0">
              <a:solidFill>
                <a:schemeClr val="bg1"/>
              </a:solidFill>
              <a:latin typeface="Gabriol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85750"/>
            <a:ext cx="6096000" cy="457200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7875201"/>
      </p:ext>
    </p:extLst>
  </p:cSld>
  <p:clrMapOvr>
    <a:masterClrMapping/>
  </p:clrMapOvr>
  <p:transition spd="med" advClick="0" advTm="27735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ъект 2"/>
          <p:cNvSpPr>
            <a:spLocks noGrp="1"/>
          </p:cNvSpPr>
          <p:nvPr>
            <p:ph idx="1"/>
          </p:nvPr>
        </p:nvSpPr>
        <p:spPr>
          <a:xfrm>
            <a:off x="395288" y="700088"/>
            <a:ext cx="5049837" cy="3394075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1800" smtClean="0">
                <a:solidFill>
                  <a:schemeClr val="bg1"/>
                </a:solidFill>
                <a:latin typeface="Gabriola"/>
              </a:rPr>
              <a:t>       Русский народ за свою историю отобрал, сохранил, возвёл в степень уважения такие человеческие качества, которые не подлежат пересмотру: честность, трудолюбие, совестливость, доброту… Мы из всех исторических катастроф вынесли и сохранили в чистоте великий русский язык, он передан нам нашими дедами и отцами…</a:t>
            </a:r>
          </a:p>
          <a:p>
            <a:pPr marL="0" indent="0">
              <a:buFont typeface="Arial" charset="0"/>
              <a:buNone/>
            </a:pPr>
            <a:r>
              <a:rPr lang="ru-RU" sz="1800" smtClean="0">
                <a:solidFill>
                  <a:schemeClr val="bg1"/>
                </a:solidFill>
                <a:latin typeface="Gabriola"/>
              </a:rPr>
              <a:t>      Уверуй, что всё это было не зря: наши песни, наши сказки, наши неимоверной тяжести победы, наше страдание – не отдавай всего этого за понюх табаку…</a:t>
            </a:r>
          </a:p>
          <a:p>
            <a:pPr marL="0" indent="0">
              <a:buFont typeface="Arial" charset="0"/>
              <a:buNone/>
            </a:pPr>
            <a:r>
              <a:rPr lang="ru-RU" sz="1800" smtClean="0">
                <a:solidFill>
                  <a:schemeClr val="bg1"/>
                </a:solidFill>
                <a:latin typeface="Gabriola"/>
              </a:rPr>
              <a:t>                                                                                                В. И. Даль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292080" y="987574"/>
            <a:ext cx="2826286" cy="2974517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HeroicExtremeLeftFacing"/>
            <a:lightRig rig="threePt" dir="t"/>
          </a:scene3d>
        </p:spPr>
      </p:pic>
    </p:spTree>
  </p:cSld>
  <p:clrMapOvr>
    <a:masterClrMapping/>
  </p:clrMapOvr>
  <p:transition spd="med" advClick="0" advTm="2149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339725"/>
            <a:ext cx="4535487" cy="388778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ru-RU" sz="2200" b="1" i="1" smtClean="0">
                <a:solidFill>
                  <a:schemeClr val="bg1"/>
                </a:solidFill>
                <a:latin typeface="Gabriola"/>
              </a:rPr>
              <a:t>            </a:t>
            </a:r>
            <a:r>
              <a:rPr lang="ru-RU" sz="1800" b="1" i="1" smtClean="0">
                <a:solidFill>
                  <a:schemeClr val="bg1"/>
                </a:solidFill>
                <a:latin typeface="Gabriola"/>
              </a:rPr>
              <a:t>Мужество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solidFill>
                  <a:schemeClr val="bg1"/>
                </a:solidFill>
                <a:latin typeface="Gabriola"/>
              </a:rPr>
              <a:t>Мы знаем, что ныне лежит на весах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solidFill>
                  <a:schemeClr val="bg1"/>
                </a:solidFill>
                <a:latin typeface="Gabriola"/>
              </a:rPr>
              <a:t>И что совершается ныне.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solidFill>
                  <a:schemeClr val="bg1"/>
                </a:solidFill>
                <a:latin typeface="Gabriola"/>
              </a:rPr>
              <a:t>Час мужества пробил на наших часах,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solidFill>
                  <a:schemeClr val="bg1"/>
                </a:solidFill>
                <a:latin typeface="Gabriola"/>
              </a:rPr>
              <a:t>И мужество нас не покинет.</a:t>
            </a:r>
            <a:br>
              <a:rPr lang="ru-RU" sz="1800" smtClean="0">
                <a:solidFill>
                  <a:schemeClr val="bg1"/>
                </a:solidFill>
                <a:latin typeface="Gabriola"/>
              </a:rPr>
            </a:br>
            <a:r>
              <a:rPr lang="ru-RU" sz="1800" smtClean="0">
                <a:solidFill>
                  <a:schemeClr val="bg1"/>
                </a:solidFill>
                <a:latin typeface="Gabriola"/>
              </a:rPr>
              <a:t/>
            </a:r>
            <a:br>
              <a:rPr lang="ru-RU" sz="1800" smtClean="0">
                <a:solidFill>
                  <a:schemeClr val="bg1"/>
                </a:solidFill>
                <a:latin typeface="Gabriola"/>
              </a:rPr>
            </a:br>
            <a:r>
              <a:rPr lang="ru-RU" sz="1800" smtClean="0">
                <a:solidFill>
                  <a:schemeClr val="bg1"/>
                </a:solidFill>
                <a:latin typeface="Gabriola"/>
              </a:rPr>
              <a:t>Не страшно под пулями мёртвыми лечь,</a:t>
            </a:r>
            <a:br>
              <a:rPr lang="ru-RU" sz="1800" smtClean="0">
                <a:solidFill>
                  <a:schemeClr val="bg1"/>
                </a:solidFill>
                <a:latin typeface="Gabriola"/>
              </a:rPr>
            </a:br>
            <a:r>
              <a:rPr lang="ru-RU" sz="1800" smtClean="0">
                <a:solidFill>
                  <a:schemeClr val="bg1"/>
                </a:solidFill>
                <a:latin typeface="Gabriola"/>
              </a:rPr>
              <a:t>Не горько остаться без крова,</a:t>
            </a:r>
            <a:br>
              <a:rPr lang="ru-RU" sz="1800" smtClean="0">
                <a:solidFill>
                  <a:schemeClr val="bg1"/>
                </a:solidFill>
                <a:latin typeface="Gabriola"/>
              </a:rPr>
            </a:br>
            <a:r>
              <a:rPr lang="ru-RU" sz="1800" smtClean="0">
                <a:solidFill>
                  <a:schemeClr val="bg1"/>
                </a:solidFill>
                <a:latin typeface="Gabriola"/>
              </a:rPr>
              <a:t>И мы сохраним тебя, русская речь,</a:t>
            </a:r>
            <a:br>
              <a:rPr lang="ru-RU" sz="1800" smtClean="0">
                <a:solidFill>
                  <a:schemeClr val="bg1"/>
                </a:solidFill>
                <a:latin typeface="Gabriola"/>
              </a:rPr>
            </a:br>
            <a:r>
              <a:rPr lang="ru-RU" sz="1800" smtClean="0">
                <a:solidFill>
                  <a:schemeClr val="bg1"/>
                </a:solidFill>
                <a:latin typeface="Gabriola"/>
              </a:rPr>
              <a:t>Великое русское слово.</a:t>
            </a:r>
            <a:br>
              <a:rPr lang="ru-RU" sz="1800" smtClean="0">
                <a:solidFill>
                  <a:schemeClr val="bg1"/>
                </a:solidFill>
                <a:latin typeface="Gabriola"/>
              </a:rPr>
            </a:br>
            <a:r>
              <a:rPr lang="ru-RU" sz="1800" smtClean="0">
                <a:solidFill>
                  <a:schemeClr val="bg1"/>
                </a:solidFill>
                <a:latin typeface="Gabriola"/>
              </a:rPr>
              <a:t/>
            </a:r>
            <a:br>
              <a:rPr lang="ru-RU" sz="1800" smtClean="0">
                <a:solidFill>
                  <a:schemeClr val="bg1"/>
                </a:solidFill>
                <a:latin typeface="Gabriola"/>
              </a:rPr>
            </a:br>
            <a:r>
              <a:rPr lang="ru-RU" sz="1800" smtClean="0">
                <a:solidFill>
                  <a:schemeClr val="bg1"/>
                </a:solidFill>
                <a:latin typeface="Gabriola"/>
              </a:rPr>
              <a:t>Свободным и чистым тебя пронесём, </a:t>
            </a:r>
            <a:br>
              <a:rPr lang="ru-RU" sz="1800" smtClean="0">
                <a:solidFill>
                  <a:schemeClr val="bg1"/>
                </a:solidFill>
                <a:latin typeface="Gabriola"/>
              </a:rPr>
            </a:br>
            <a:r>
              <a:rPr lang="ru-RU" sz="1800" smtClean="0">
                <a:solidFill>
                  <a:schemeClr val="bg1"/>
                </a:solidFill>
                <a:latin typeface="Gabriola"/>
              </a:rPr>
              <a:t>И внукам дадим и от плена спасём.</a:t>
            </a:r>
            <a:br>
              <a:rPr lang="ru-RU" sz="1800" smtClean="0">
                <a:solidFill>
                  <a:schemeClr val="bg1"/>
                </a:solidFill>
                <a:latin typeface="Gabriola"/>
              </a:rPr>
            </a:br>
            <a:r>
              <a:rPr lang="ru-RU" sz="1800" smtClean="0">
                <a:solidFill>
                  <a:schemeClr val="bg1"/>
                </a:solidFill>
                <a:latin typeface="Gabriola"/>
              </a:rPr>
              <a:t>Навеки!</a:t>
            </a:r>
            <a:br>
              <a:rPr lang="ru-RU" sz="1800" smtClean="0">
                <a:solidFill>
                  <a:schemeClr val="bg1"/>
                </a:solidFill>
                <a:latin typeface="Gabriola"/>
              </a:rPr>
            </a:br>
            <a:endParaRPr lang="ru-RU" sz="1800" smtClean="0">
              <a:solidFill>
                <a:schemeClr val="bg1"/>
              </a:solidFill>
              <a:latin typeface="Gabriola"/>
            </a:endParaRP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solidFill>
                  <a:schemeClr val="bg1"/>
                </a:solidFill>
                <a:latin typeface="Gabriola"/>
              </a:rPr>
              <a:t>А. А. Ахматова              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64088" y="1131590"/>
            <a:ext cx="2577814" cy="2423145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med" advClick="0" advTm="1568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ъект 2"/>
          <p:cNvSpPr>
            <a:spLocks noGrp="1"/>
          </p:cNvSpPr>
          <p:nvPr>
            <p:ph idx="1"/>
          </p:nvPr>
        </p:nvSpPr>
        <p:spPr>
          <a:xfrm>
            <a:off x="3419475" y="627063"/>
            <a:ext cx="5040313" cy="4032250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sz="1800" smtClean="0">
                <a:solidFill>
                  <a:schemeClr val="bg1"/>
                </a:solidFill>
                <a:latin typeface="Gabriola"/>
              </a:rPr>
              <a:t>      В языке одухотворяется весь народ и вся его Родина; в нем претворяется творческой силой народного духа в мысль, в картину и звук небо Отчизны, её воздух, физические явления, её климат, её поля, горы и долины, её леса и реки, её бури и грозы, - весь тот глубокий, полный мысли и чувства голос родной природы, который говорит так громко о любви человека к его иногда суровой Родине, который высказывается так ясно в родной песне, в родных напевах, в устах народных поэтов.</a:t>
            </a:r>
          </a:p>
          <a:p>
            <a:pPr marL="0" indent="0" algn="r">
              <a:buFont typeface="Arial" charset="0"/>
              <a:buNone/>
            </a:pPr>
            <a:r>
              <a:rPr lang="ru-RU" sz="1800" smtClean="0">
                <a:solidFill>
                  <a:schemeClr val="bg1"/>
                </a:solidFill>
                <a:latin typeface="Gabriola"/>
              </a:rPr>
              <a:t>                                                                                                             К.Ушинский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3528" y="771550"/>
            <a:ext cx="2721902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22934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Box 3"/>
          <p:cNvSpPr txBox="1">
            <a:spLocks noChangeArrowheads="1"/>
          </p:cNvSpPr>
          <p:nvPr/>
        </p:nvSpPr>
        <p:spPr bwMode="auto">
          <a:xfrm>
            <a:off x="3851275" y="346075"/>
            <a:ext cx="504190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Gabriola"/>
              </a:rPr>
              <a:t>Язык, великолепный наш язык.</a:t>
            </a:r>
          </a:p>
          <a:p>
            <a:r>
              <a:rPr lang="ru-RU">
                <a:solidFill>
                  <a:srgbClr val="FFFFFF"/>
                </a:solidFill>
                <a:latin typeface="Gabriola"/>
              </a:rPr>
              <a:t>Речное и степное в нем раздолье.</a:t>
            </a:r>
          </a:p>
          <a:p>
            <a:r>
              <a:rPr lang="ru-RU">
                <a:solidFill>
                  <a:srgbClr val="FFFFFF"/>
                </a:solidFill>
                <a:latin typeface="Gabriola"/>
              </a:rPr>
              <a:t>В нем клекоты орла и волчий рык,</a:t>
            </a:r>
          </a:p>
          <a:p>
            <a:r>
              <a:rPr lang="ru-RU">
                <a:solidFill>
                  <a:srgbClr val="FFFFFF"/>
                </a:solidFill>
                <a:latin typeface="Gabriola"/>
              </a:rPr>
              <a:t>Напев, и звон, и ладан богомолья.</a:t>
            </a:r>
          </a:p>
          <a:p>
            <a:endParaRPr lang="ru-RU">
              <a:solidFill>
                <a:srgbClr val="FFFFFF"/>
              </a:solidFill>
              <a:latin typeface="Gabriola"/>
            </a:endParaRPr>
          </a:p>
          <a:p>
            <a:r>
              <a:rPr lang="ru-RU">
                <a:solidFill>
                  <a:srgbClr val="FFFFFF"/>
                </a:solidFill>
                <a:latin typeface="Gabriola"/>
              </a:rPr>
              <a:t>В нем воркованье голубя весной,</a:t>
            </a:r>
          </a:p>
          <a:p>
            <a:r>
              <a:rPr lang="ru-RU">
                <a:solidFill>
                  <a:srgbClr val="FFFFFF"/>
                </a:solidFill>
                <a:latin typeface="Gabriola"/>
              </a:rPr>
              <a:t>Взлёт жаворонка к солнцу выше, выше.</a:t>
            </a:r>
          </a:p>
          <a:p>
            <a:r>
              <a:rPr lang="ru-RU">
                <a:solidFill>
                  <a:srgbClr val="FFFFFF"/>
                </a:solidFill>
                <a:latin typeface="Gabriola"/>
              </a:rPr>
              <a:t>Березовая роща, свет сквозной.</a:t>
            </a:r>
          </a:p>
          <a:p>
            <a:r>
              <a:rPr lang="ru-RU">
                <a:solidFill>
                  <a:srgbClr val="FFFFFF"/>
                </a:solidFill>
                <a:latin typeface="Gabriola"/>
              </a:rPr>
              <a:t>Небесный дождь, просыпанный по крыше.</a:t>
            </a:r>
          </a:p>
          <a:p>
            <a:endParaRPr lang="ru-RU">
              <a:solidFill>
                <a:srgbClr val="FFFFFF"/>
              </a:solidFill>
              <a:latin typeface="Gabriola"/>
            </a:endParaRPr>
          </a:p>
          <a:p>
            <a:r>
              <a:rPr lang="ru-RU">
                <a:solidFill>
                  <a:srgbClr val="FFFFFF"/>
                </a:solidFill>
                <a:latin typeface="Gabriola"/>
              </a:rPr>
              <a:t>Костёр бродяг за лесом, на горе. </a:t>
            </a:r>
          </a:p>
          <a:p>
            <a:r>
              <a:rPr lang="ru-RU">
                <a:solidFill>
                  <a:srgbClr val="FFFFFF"/>
                </a:solidFill>
                <a:latin typeface="Gabriola"/>
              </a:rPr>
              <a:t>Про Соловья-разбойника былины.</a:t>
            </a:r>
          </a:p>
          <a:p>
            <a:r>
              <a:rPr lang="ru-RU">
                <a:solidFill>
                  <a:srgbClr val="FFFFFF"/>
                </a:solidFill>
                <a:latin typeface="Gabriola"/>
              </a:rPr>
              <a:t>«Ау!» в лесу. Светляк в ночной поре.</a:t>
            </a:r>
          </a:p>
          <a:p>
            <a:r>
              <a:rPr lang="ru-RU">
                <a:solidFill>
                  <a:srgbClr val="FFFFFF"/>
                </a:solidFill>
                <a:latin typeface="Gabriola"/>
              </a:rPr>
              <a:t>В саду осеннем красный грозд рябины</a:t>
            </a:r>
          </a:p>
          <a:p>
            <a:endParaRPr lang="ru-RU">
              <a:solidFill>
                <a:srgbClr val="FFFFFF"/>
              </a:solidFill>
              <a:latin typeface="Gabriola"/>
            </a:endParaRPr>
          </a:p>
          <a:p>
            <a:r>
              <a:rPr lang="ru-RU">
                <a:solidFill>
                  <a:srgbClr val="FFFFFF"/>
                </a:solidFill>
                <a:latin typeface="Gabriola"/>
              </a:rPr>
              <a:t>К. Бальмонт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9592" y="703203"/>
            <a:ext cx="2412844" cy="3533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18106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339725"/>
            <a:ext cx="5772150" cy="339407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chemeClr val="bg1"/>
                </a:solidFill>
                <a:latin typeface="Gabriola"/>
              </a:rPr>
              <a:t>Главный характер нашего языка состоит в чрезвычайной лёгкости, с которой всё выражается в нем – отвлечённые мысли, внутренние, лирические чувствования, «жизни мышиная беготня», крик негодования, искрящаяся шалость и потрясающая страсть. </a:t>
            </a:r>
          </a:p>
          <a:p>
            <a:pPr marL="0" indent="0" algn="ctr">
              <a:lnSpc>
                <a:spcPct val="90000"/>
              </a:lnSpc>
              <a:buFont typeface="Arial" charset="0"/>
              <a:buNone/>
            </a:pPr>
            <a:endParaRPr lang="ru-RU" sz="2800" smtClean="0">
              <a:solidFill>
                <a:schemeClr val="bg1"/>
              </a:solidFill>
              <a:latin typeface="Gabriola"/>
            </a:endParaRPr>
          </a:p>
          <a:p>
            <a:pPr marL="0" indent="0" algn="ctr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chemeClr val="bg1"/>
                </a:solidFill>
                <a:latin typeface="Gabriola"/>
              </a:rPr>
              <a:t>А. Герцен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165124" y="627534"/>
            <a:ext cx="2454002" cy="3228950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ransition spd="med" advClick="0" advTm="14574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ъект 2"/>
          <p:cNvSpPr>
            <a:spLocks noGrp="1"/>
          </p:cNvSpPr>
          <p:nvPr>
            <p:ph idx="1"/>
          </p:nvPr>
        </p:nvSpPr>
        <p:spPr>
          <a:xfrm>
            <a:off x="3851275" y="484188"/>
            <a:ext cx="5292725" cy="424815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000" b="1" i="1" dirty="0" smtClean="0">
                <a:solidFill>
                  <a:schemeClr val="bg1"/>
                </a:solidFill>
                <a:latin typeface="Gabriola"/>
              </a:rPr>
              <a:t>                         </a:t>
            </a:r>
            <a:endParaRPr lang="ru-RU" sz="2000" dirty="0" smtClean="0">
              <a:solidFill>
                <a:schemeClr val="bg1"/>
              </a:solidFill>
              <a:latin typeface="Gabriol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0"/>
            <a:ext cx="7704000" cy="514350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7287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414255">
            <a:off x="3406864" y="3018782"/>
            <a:ext cx="1981089" cy="1611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111286">
            <a:off x="6957833" y="2856181"/>
            <a:ext cx="1834920" cy="1614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023798" y="-596602"/>
            <a:ext cx="3238387" cy="156966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i="1" dirty="0">
                <a:ln/>
                <a:solidFill>
                  <a:srgbClr val="00B0F0"/>
                </a:solidFill>
                <a:latin typeface="Gabriola" pitchFamily="82" charset="0"/>
              </a:rPr>
              <a:t>21 </a:t>
            </a:r>
            <a:r>
              <a:rPr lang="ru-RU" sz="6600" b="1" i="1" dirty="0">
                <a:ln/>
                <a:solidFill>
                  <a:srgbClr val="00B0F0"/>
                </a:solidFill>
                <a:latin typeface="Gabriola" pitchFamily="82" charset="0"/>
              </a:rPr>
              <a:t>февраля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24075" y="555625"/>
            <a:ext cx="7019925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i="1" dirty="0"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Gabriola" pitchFamily="82" charset="0"/>
              </a:rPr>
              <a:t>Международный </a:t>
            </a:r>
            <a:br>
              <a:rPr lang="ru-RU" sz="6000" b="1" i="1" dirty="0"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Gabriola" pitchFamily="82" charset="0"/>
              </a:rPr>
            </a:br>
            <a:r>
              <a:rPr lang="ru-RU" sz="6000" b="1" i="1" dirty="0"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Gabriola" pitchFamily="82" charset="0"/>
              </a:rPr>
              <a:t>день родного языка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20805362">
            <a:off x="391946" y="335909"/>
            <a:ext cx="2407155" cy="22420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20327961">
            <a:off x="339796" y="2606346"/>
            <a:ext cx="1981391" cy="1486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7" name="Рисунок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342861">
            <a:off x="1835150" y="3484563"/>
            <a:ext cx="1928813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41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ъект 2"/>
          <p:cNvSpPr>
            <a:spLocks noGrp="1"/>
          </p:cNvSpPr>
          <p:nvPr>
            <p:ph idx="1"/>
          </p:nvPr>
        </p:nvSpPr>
        <p:spPr>
          <a:xfrm>
            <a:off x="3563938" y="1131888"/>
            <a:ext cx="4465637" cy="3744912"/>
          </a:xfrm>
        </p:spPr>
        <p:txBody>
          <a:bodyPr/>
          <a:lstStyle/>
          <a:p>
            <a:pPr marL="0" indent="0" algn="ctr">
              <a:lnSpc>
                <a:spcPct val="120000"/>
              </a:lnSpc>
              <a:spcBef>
                <a:spcPct val="0"/>
              </a:spcBef>
              <a:buFont typeface="Arial" charset="0"/>
              <a:buNone/>
            </a:pPr>
            <a:r>
              <a:rPr lang="ru-RU" sz="2000" smtClean="0">
                <a:solidFill>
                  <a:schemeClr val="bg1"/>
                </a:solidFill>
                <a:latin typeface="Gabriola"/>
              </a:rPr>
              <a:t> С 1999 года по инициативе Генеральной конференции ЮНЕСКО во всем мире отмечается 21 февраля - Международный день родного языка. Этот праздник является напоминанием о необходимости содействия развитию многонациональной языковой культуры, ее разнообразию и многоязычию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1157999">
            <a:off x="207723" y="1456791"/>
            <a:ext cx="3011617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2095961">
            <a:off x="7271000" y="158183"/>
            <a:ext cx="1644774" cy="1644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21088364">
            <a:off x="1877238" y="426801"/>
            <a:ext cx="2160239" cy="1612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8864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Box 3"/>
          <p:cNvSpPr txBox="1">
            <a:spLocks noChangeArrowheads="1"/>
          </p:cNvSpPr>
          <p:nvPr/>
        </p:nvSpPr>
        <p:spPr bwMode="auto">
          <a:xfrm>
            <a:off x="539750" y="1924050"/>
            <a:ext cx="403225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FFFFFF"/>
                </a:solidFill>
                <a:latin typeface="Gabriola"/>
              </a:rPr>
              <a:t>Родные языки уникальны в том отношении, какой отпечаток они накладывают на каждого человека с момента рождения, наделяя его особым видением окружающего мира.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423181">
            <a:off x="5055936" y="1158062"/>
            <a:ext cx="2912372" cy="21975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12700" stA="38000" endPos="28000" dist="50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75656" y="483518"/>
            <a:ext cx="1990292" cy="1277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811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64088" y="3408701"/>
            <a:ext cx="2305482" cy="1721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746" name="Объект 2"/>
          <p:cNvSpPr>
            <a:spLocks noGrp="1"/>
          </p:cNvSpPr>
          <p:nvPr>
            <p:ph idx="1"/>
          </p:nvPr>
        </p:nvSpPr>
        <p:spPr>
          <a:xfrm>
            <a:off x="468313" y="195263"/>
            <a:ext cx="4762500" cy="2644775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dirty="0" smtClean="0">
                <a:solidFill>
                  <a:schemeClr val="bg1"/>
                </a:solidFill>
                <a:latin typeface="Gabriola"/>
              </a:rPr>
              <a:t>Языки являются самым сильным инструментом сохранения и развития нашего материального и духовного наследия.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722960">
            <a:off x="7079133" y="73862"/>
            <a:ext cx="1888604" cy="28329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133779">
            <a:off x="7403826" y="3014545"/>
            <a:ext cx="1433964" cy="2129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20813984">
            <a:off x="4310102" y="3336509"/>
            <a:ext cx="1243873" cy="1865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1336235">
            <a:off x="2974360" y="2564255"/>
            <a:ext cx="1447038" cy="2113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691680" y="2908321"/>
            <a:ext cx="1276756" cy="19215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950" y="2188321"/>
            <a:ext cx="2171664" cy="144000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071" y="1490316"/>
            <a:ext cx="2433000" cy="216000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8815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 rot="20470061">
            <a:off x="291661" y="381865"/>
            <a:ext cx="1354460" cy="2031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70" name="TextBox 3"/>
          <p:cNvSpPr txBox="1">
            <a:spLocks noChangeArrowheads="1"/>
          </p:cNvSpPr>
          <p:nvPr/>
        </p:nvSpPr>
        <p:spPr bwMode="auto">
          <a:xfrm>
            <a:off x="3276600" y="842963"/>
            <a:ext cx="3095625" cy="344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FFFFFF"/>
                </a:solidFill>
                <a:latin typeface="Gabriola"/>
              </a:rPr>
              <a:t>Каждый народ </a:t>
            </a:r>
            <a:r>
              <a:rPr lang="ru-RU">
                <a:solidFill>
                  <a:srgbClr val="FFFFFF"/>
                </a:solidFill>
              </a:rPr>
              <a:t>–</a:t>
            </a:r>
            <a:r>
              <a:rPr lang="ru-RU" sz="2400">
                <a:solidFill>
                  <a:srgbClr val="FFFFFF"/>
                </a:solidFill>
                <a:latin typeface="Gabriola"/>
              </a:rPr>
              <a:t> это своя неповторимая культура, история, традиции, образ жизни. </a:t>
            </a:r>
          </a:p>
          <a:p>
            <a:pPr algn="ctr"/>
            <a:r>
              <a:rPr lang="ru-RU" sz="2400">
                <a:solidFill>
                  <a:srgbClr val="FFFFFF"/>
                </a:solidFill>
                <a:latin typeface="Gabriola"/>
              </a:rPr>
              <a:t>И, конечно же, язык. Сберечь его – очень важная задача.</a:t>
            </a:r>
            <a:r>
              <a:rPr lang="ru-RU" sz="2800">
                <a:solidFill>
                  <a:srgbClr val="FFFFFF"/>
                </a:solidFill>
                <a:latin typeface="Gabriola"/>
              </a:rPr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1096723">
            <a:off x="5166853" y="2976963"/>
            <a:ext cx="1779846" cy="2362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470139">
            <a:off x="7076118" y="2467881"/>
            <a:ext cx="1791939" cy="23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418960">
            <a:off x="1522491" y="92636"/>
            <a:ext cx="1650975" cy="2081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585222"/>
            <a:ext cx="1438560" cy="216000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6581">
            <a:off x="6533452" y="371200"/>
            <a:ext cx="2320313" cy="180000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806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40200" y="195263"/>
            <a:ext cx="4546600" cy="45370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200" smtClean="0">
                <a:solidFill>
                  <a:schemeClr val="bg1"/>
                </a:solidFill>
                <a:latin typeface="Gabriola"/>
              </a:rPr>
              <a:t> Почему столько внимания уделяется родному языку? Потому что языки составляют неповторимое выражение человеческого творчества во всем его разнообразии. Как инструмент коммуникации, восприятия и размышления, … язык также описывает то, как мы видим мир, и отражает связь между прошлым, настоящим и будущим. Языки несут следы случайных встреч, различные источники, из которых они насыщались, каждый в соответствии со своей отдельной историей.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59632" y="339502"/>
            <a:ext cx="2530841" cy="3547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795" name="TextBox 4"/>
          <p:cNvSpPr txBox="1">
            <a:spLocks noChangeArrowheads="1"/>
          </p:cNvSpPr>
          <p:nvPr/>
        </p:nvSpPr>
        <p:spPr bwMode="auto">
          <a:xfrm>
            <a:off x="900113" y="3975100"/>
            <a:ext cx="34131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>
                <a:solidFill>
                  <a:srgbClr val="FFFFFF"/>
                </a:solidFill>
                <a:latin typeface="Calibri" pitchFamily="34" charset="0"/>
              </a:rPr>
              <a:t>Генеральный директор ЮНЕСКО </a:t>
            </a:r>
            <a:br>
              <a:rPr lang="ru-RU">
                <a:solidFill>
                  <a:srgbClr val="FFFFFF"/>
                </a:solidFill>
                <a:latin typeface="Calibri" pitchFamily="34" charset="0"/>
              </a:rPr>
            </a:br>
            <a:r>
              <a:rPr lang="ru-RU">
                <a:solidFill>
                  <a:srgbClr val="FFFFFF"/>
                </a:solidFill>
                <a:latin typeface="Calibri" pitchFamily="34" charset="0"/>
              </a:rPr>
              <a:t>К. Мацуура </a:t>
            </a:r>
          </a:p>
        </p:txBody>
      </p:sp>
    </p:spTree>
  </p:cSld>
  <p:clrMapOvr>
    <a:masterClrMapping/>
  </p:clrMapOvr>
  <p:transition spd="med" advClick="0" advTm="15707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Box 3"/>
          <p:cNvSpPr txBox="1">
            <a:spLocks noChangeArrowheads="1"/>
          </p:cNvSpPr>
          <p:nvPr/>
        </p:nvSpPr>
        <p:spPr bwMode="auto">
          <a:xfrm>
            <a:off x="250825" y="2716213"/>
            <a:ext cx="424815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FFFFFF"/>
                </a:solidFill>
                <a:latin typeface="Gabriola"/>
              </a:rPr>
              <a:t>Любовь к родному языку родом из детства. Из того времени, когда мы с удовольствием слушали наши народные сказки и песни.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0843318">
            <a:off x="460736" y="260687"/>
            <a:ext cx="2154535" cy="21545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776485">
            <a:off x="2409585" y="1411608"/>
            <a:ext cx="1428750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292080" y="0"/>
            <a:ext cx="1295400" cy="1323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1300689">
            <a:off x="7388227" y="1962057"/>
            <a:ext cx="1428750" cy="1428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516216" y="319947"/>
            <a:ext cx="1428750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833146" y="24927"/>
            <a:ext cx="1284734" cy="1751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 rot="1401338">
            <a:off x="7833493" y="3240059"/>
            <a:ext cx="1123950" cy="1428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 rot="21079580">
            <a:off x="4438366" y="2217513"/>
            <a:ext cx="1327965" cy="17473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 rot="1819004">
            <a:off x="5799659" y="3055350"/>
            <a:ext cx="1433110" cy="18531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9015">
            <a:off x="3446408" y="142460"/>
            <a:ext cx="1850400" cy="185040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894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Box 3"/>
          <p:cNvSpPr txBox="1">
            <a:spLocks noChangeArrowheads="1"/>
          </p:cNvSpPr>
          <p:nvPr/>
        </p:nvSpPr>
        <p:spPr bwMode="auto">
          <a:xfrm>
            <a:off x="395288" y="641350"/>
            <a:ext cx="432117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FFFFFF"/>
                </a:solidFill>
                <a:latin typeface="Gabriola"/>
              </a:rPr>
              <a:t>Сокровища родного языка были впитаны произведениями русского народного творчества . Общеизвестный факт, что гений русской литературы </a:t>
            </a:r>
          </a:p>
          <a:p>
            <a:pPr algn="ctr"/>
            <a:r>
              <a:rPr lang="ru-RU" sz="2400">
                <a:solidFill>
                  <a:srgbClr val="FFFFFF"/>
                </a:solidFill>
                <a:latin typeface="Gabriola"/>
              </a:rPr>
              <a:t>А.С. Пушкин был воспитан на народных сказках, которые ему рассказывала Арина Родионовна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04048" y="411510"/>
            <a:ext cx="2679598" cy="4244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12719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969</TotalTime>
  <Words>699</Words>
  <Application>Microsoft Office PowerPoint</Application>
  <PresentationFormat>Экран (16:9)</PresentationFormat>
  <Paragraphs>49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Teacher</cp:lastModifiedBy>
  <cp:revision>42</cp:revision>
  <dcterms:modified xsi:type="dcterms:W3CDTF">2021-02-15T12:34:08Z</dcterms:modified>
</cp:coreProperties>
</file>